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75" r:id="rId7"/>
    <p:sldId id="273" r:id="rId8"/>
    <p:sldId id="287" r:id="rId9"/>
    <p:sldId id="286" r:id="rId10"/>
    <p:sldId id="285" r:id="rId11"/>
    <p:sldId id="283" r:id="rId12"/>
    <p:sldId id="282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14" autoAdjust="0"/>
  </p:normalViewPr>
  <p:slideViewPr>
    <p:cSldViewPr>
      <p:cViewPr>
        <p:scale>
          <a:sx n="62" d="100"/>
          <a:sy n="62" d="100"/>
        </p:scale>
        <p:origin x="-68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0CF9F-05C4-2B44-AD93-CE44E61EE33B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49D4F-F4CF-8648-B884-8EB5A155B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23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49D4F-F4CF-8648-B884-8EB5A155BD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26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49D4F-F4CF-8648-B884-8EB5A155BD0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9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49D4F-F4CF-8648-B884-8EB5A155BD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3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49D4F-F4CF-8648-B884-8EB5A155BD0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70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49D4F-F4CF-8648-B884-8EB5A155BD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4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49D4F-F4CF-8648-B884-8EB5A155BD0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19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49D4F-F4CF-8648-B884-8EB5A155BD0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36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D5A3-86C8-47F2-9C86-960535012899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952F-DF03-44C6-A677-D98DA56E9D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D5A3-86C8-47F2-9C86-960535012899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952F-DF03-44C6-A677-D98DA56E9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D5A3-86C8-47F2-9C86-960535012899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952F-DF03-44C6-A677-D98DA56E9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D5A3-86C8-47F2-9C86-960535012899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952F-DF03-44C6-A677-D98DA56E9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D5A3-86C8-47F2-9C86-960535012899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4E8952F-DF03-44C6-A677-D98DA56E9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D5A3-86C8-47F2-9C86-960535012899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952F-DF03-44C6-A677-D98DA56E9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D5A3-86C8-47F2-9C86-960535012899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952F-DF03-44C6-A677-D98DA56E9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D5A3-86C8-47F2-9C86-960535012899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952F-DF03-44C6-A677-D98DA56E9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D5A3-86C8-47F2-9C86-960535012899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952F-DF03-44C6-A677-D98DA56E9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D5A3-86C8-47F2-9C86-960535012899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952F-DF03-44C6-A677-D98DA56E9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D5A3-86C8-47F2-9C86-960535012899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8952F-DF03-44C6-A677-D98DA56E9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80D5A3-86C8-47F2-9C86-960535012899}" type="datetimeFigureOut">
              <a:rPr lang="en-US" smtClean="0"/>
              <a:pPr/>
              <a:t>11/30/2011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E8952F-DF03-44C6-A677-D98DA56E9D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root@westliberty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shurbut@shepherd.edu" TargetMode="External"/><Relationship Id="rId4" Type="http://schemas.openxmlformats.org/officeDocument/2006/relationships/hyperlink" Target="mailto:DMORRISO@blueridgectc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57912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Advisory Council of Faculty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ACF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8006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ACF_logo_new_merged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96400" cy="7848600"/>
          </a:xfrm>
          <a:prstGeom prst="rect">
            <a:avLst/>
          </a:prstGeom>
          <a:effectLst>
            <a:outerShdw blurRad="50800" dist="2540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2011 – 2012 ACF HEPC and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CCTCE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Issues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9476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Advocate for institutions to find creative ways to offer faculty job security in the event of catastrophic illness.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2011 – 2012 ACF HEPC and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CCTCE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Issues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9956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Engage and utilize to a greater degree the Advisory Council of Faculty in the work and activity of HEPC and CCTCE.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2011 – 2012 ACF HEPC and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CCTCE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Issues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4716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Advocate for institutional support and release time for faculty to serve on the ACF.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Questions, Comments, Concerns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ACF Chair:  Erik Root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eroot@westliberty.edu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bg1"/>
                </a:solidFill>
              </a:rPr>
              <a:t>ACF Vice-Chair</a:t>
            </a:r>
            <a:r>
              <a:rPr lang="en-US" b="1" dirty="0">
                <a:solidFill>
                  <a:schemeClr val="bg1"/>
                </a:solidFill>
              </a:rPr>
              <a:t>:  </a:t>
            </a:r>
            <a:r>
              <a:rPr lang="en-US" b="1" dirty="0" smtClean="0">
                <a:solidFill>
                  <a:schemeClr val="bg1"/>
                </a:solidFill>
              </a:rPr>
              <a:t>Deidre Morrison </a:t>
            </a:r>
            <a:r>
              <a:rPr lang="en-US" dirty="0" smtClean="0">
                <a:hlinkClick r:id="rId4"/>
              </a:rPr>
              <a:t>DMORRISO</a:t>
            </a:r>
            <a:r>
              <a:rPr lang="en-US" dirty="0">
                <a:hlinkClick r:id="rId4"/>
              </a:rPr>
              <a:t>@</a:t>
            </a:r>
            <a:r>
              <a:rPr lang="en-US" dirty="0" smtClean="0">
                <a:hlinkClick r:id="rId4"/>
              </a:rPr>
              <a:t>blueridgectc.edu</a:t>
            </a:r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bg1"/>
                </a:solidFill>
              </a:rPr>
              <a:t>Legislative Coordinator: Sylvia </a:t>
            </a:r>
            <a:r>
              <a:rPr lang="en-US" b="1" dirty="0" err="1" smtClean="0">
                <a:solidFill>
                  <a:schemeClr val="bg1"/>
                </a:solidFill>
              </a:rPr>
              <a:t>Shurbutt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hlinkClick r:id="rId5"/>
              </a:rPr>
              <a:t>sshurbut@</a:t>
            </a:r>
            <a:r>
              <a:rPr lang="en-US" dirty="0" smtClean="0">
                <a:hlinkClick r:id="rId5"/>
              </a:rPr>
              <a:t>shepherd.edu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Advisory Council of Faculty (ACF)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Established by West Virginia Code §18B-6-2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Made up of representatives from each public higher education institution in West Virginia—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who serve as a resource to advise the legislature on 	higher 	education,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who advise the Higher Education Policy Commission 	(HEPC)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who advise the Community and Technical College 	Council (CTCC)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ACF Members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Are elected by the Faculty Senate/Assembly of their respective institution;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Serve as voting members of the Faculty Senate of their institution;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Report to and serve as a resource to their Board of Governors of their institution;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Share information and serve as a voice and resource for the faculty of their institution.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ACF Members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>
            <a:normAutofit/>
          </a:bodyPr>
          <a:lstStyle/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Attend all ACF meetings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Attend HEPC and CCTCE meetings when possible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Promote the Great Teachers Seminar to their institution (20 Year Anniversary)   </a:t>
            </a:r>
          </a:p>
          <a:p>
            <a:pPr algn="ctr">
              <a:buNone/>
            </a:pPr>
            <a:r>
              <a:rPr lang="en-US" sz="1800" b="1" i="1" dirty="0" smtClean="0"/>
              <a:t>Dr. Edward Snyder, Shepherd University, WV 2010 Professor of the Year</a:t>
            </a:r>
          </a:p>
          <a:p>
            <a:pPr algn="ctr"/>
            <a:endParaRPr lang="en-US" sz="2000" dirty="0"/>
          </a:p>
        </p:txBody>
      </p:sp>
      <p:pic>
        <p:nvPicPr>
          <p:cNvPr id="4" name="Picture 3" descr="C:\Windows\System32\config\systemprofile\AppData\Local\Microsoft\Windows\Temporary Internet Files\Content.IE5\GTHDTV0Z\_NMP41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429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2011 – 2012 ACF Institutional Issues</a:t>
            </a:r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Re</a:t>
            </a:r>
            <a:r>
              <a:rPr lang="en-US" sz="3400" b="1" dirty="0">
                <a:solidFill>
                  <a:schemeClr val="bg1"/>
                </a:solidFill>
              </a:rPr>
              <a:t>-visioning and enhancing the quality and delivery of academic programs, including general studies programs and adult education courses, in order to improve student retention, graduation rates, and “time to degree</a:t>
            </a:r>
            <a:r>
              <a:rPr lang="en-US" sz="3400" b="1" dirty="0" smtClean="0">
                <a:solidFill>
                  <a:schemeClr val="bg1"/>
                </a:solidFill>
              </a:rPr>
              <a:t>”;</a:t>
            </a:r>
          </a:p>
          <a:p>
            <a:endParaRPr lang="en-US" sz="3400" b="1" dirty="0">
              <a:solidFill>
                <a:schemeClr val="bg1"/>
              </a:solidFill>
            </a:endParaRPr>
          </a:p>
          <a:p>
            <a:r>
              <a:rPr lang="en-US" sz="3400" b="1" dirty="0" smtClean="0">
                <a:solidFill>
                  <a:schemeClr val="bg1"/>
                </a:solidFill>
              </a:rPr>
              <a:t>Addressing </a:t>
            </a:r>
            <a:r>
              <a:rPr lang="en-US" sz="3400" b="1" dirty="0">
                <a:solidFill>
                  <a:schemeClr val="bg1"/>
                </a:solidFill>
              </a:rPr>
              <a:t>those initiatives and recommendations from the September 2010 SREB report </a:t>
            </a:r>
            <a:r>
              <a:rPr lang="en-US" sz="3400" b="1" i="1" dirty="0">
                <a:solidFill>
                  <a:schemeClr val="bg1"/>
                </a:solidFill>
              </a:rPr>
              <a:t>No Time to Waste</a:t>
            </a:r>
            <a:r>
              <a:rPr lang="en-US" sz="3400" b="1" dirty="0">
                <a:solidFill>
                  <a:schemeClr val="bg1"/>
                </a:solidFill>
              </a:rPr>
              <a:t> that best serve our students and help achieve program learning goals and standards—see </a:t>
            </a:r>
            <a:r>
              <a:rPr lang="en-US" sz="3200" b="1" u="sng" dirty="0">
                <a:solidFill>
                  <a:srgbClr val="002060"/>
                </a:solidFill>
              </a:rPr>
              <a:t>http://</a:t>
            </a:r>
            <a:r>
              <a:rPr lang="en-US" sz="3200" b="1" u="sng" dirty="0" smtClean="0">
                <a:solidFill>
                  <a:srgbClr val="002060"/>
                </a:solidFill>
              </a:rPr>
              <a:t>publications.sreb.org/2010/10E10_No_Time_to_Waste.pdf;</a:t>
            </a:r>
          </a:p>
          <a:p>
            <a:endParaRPr lang="en-US" sz="3400" b="1" dirty="0">
              <a:solidFill>
                <a:schemeClr val="bg1"/>
              </a:solidFill>
            </a:endParaRPr>
          </a:p>
          <a:p>
            <a:r>
              <a:rPr lang="en-US" sz="3400" b="1" dirty="0" smtClean="0">
                <a:solidFill>
                  <a:schemeClr val="bg1"/>
                </a:solidFill>
              </a:rPr>
              <a:t>Advocating for faculty personnel issues, including salary compression relief for faculty, engaging retiring faculty, creating fair and supportive faculty sick-leave policies, increasing the number of tenured faculty, and promoting shared governance.</a:t>
            </a:r>
          </a:p>
          <a:p>
            <a:endParaRPr lang="en-US" sz="1800" b="1" dirty="0" smtClean="0">
              <a:solidFill>
                <a:schemeClr val="bg1"/>
              </a:solidFill>
            </a:endParaRPr>
          </a:p>
          <a:p>
            <a:pPr lvl="0"/>
            <a:endParaRPr lang="en-US" sz="2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0"/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0"/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0"/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2011-2012 ACF Legislative Issues</a:t>
            </a:r>
            <a:endParaRPr lang="en-US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Providing </a:t>
            </a:r>
            <a:r>
              <a:rPr lang="en-US" sz="2400" b="1" dirty="0">
                <a:solidFill>
                  <a:schemeClr val="bg1"/>
                </a:solidFill>
              </a:rPr>
              <a:t>a systematic funding mechanism for capital projects funding and Higher Education initiatives mandated by the </a:t>
            </a:r>
            <a:r>
              <a:rPr lang="en-US" sz="2400" b="1" dirty="0" smtClean="0">
                <a:solidFill>
                  <a:schemeClr val="bg1"/>
                </a:solidFill>
              </a:rPr>
              <a:t>Legislature;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Continuing to provide funding for faculty salary raises and addressing the problem of salary compression.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Providing funding to bring WV institutions equality with Peer Institution;.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Amending code concerning 20% tenure issue for CTCs by increasing the tenure limit to 30%;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Share Rising PEIA Costs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Encourage PEIA to tap into $200 million reserve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Allocate additional funding for PEIA—80/20! 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Find ways and provide incentives to decrease health costs.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2011 – 2012 ACF HEPC and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CCTCE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Issues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7576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Encourage shared governance at all higher education institutions in the State.</a:t>
            </a:r>
            <a:endParaRPr lang="en-US" sz="4800" dirty="0" smtClean="0"/>
          </a:p>
          <a:p>
            <a:endParaRPr lang="en-US" sz="26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2011 – 2012 ACF HEPC and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CCTCE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Issues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5196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Advocate for increased percentage of tenured faculty in order to maintain academic integrity for programs, to recruit high-quality faculty, to encourage a strong faculty voice in governance issues, and to provide consistency and oversight of programs</a:t>
            </a:r>
            <a:r>
              <a:rPr lang="en-US" sz="3600" b="1" i="1" dirty="0" smtClean="0">
                <a:solidFill>
                  <a:schemeClr val="bg1"/>
                </a:solidFill>
              </a:rPr>
              <a:t>.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26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2011 – 2012 ACF HEPC and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CCTCE 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Issues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9956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Address </a:t>
            </a:r>
            <a:r>
              <a:rPr lang="en-US" sz="4400" b="1" dirty="0">
                <a:solidFill>
                  <a:schemeClr val="bg1"/>
                </a:solidFill>
              </a:rPr>
              <a:t>statewide the issue of faculty salary </a:t>
            </a:r>
            <a:r>
              <a:rPr lang="en-US" sz="4400" b="1" dirty="0" smtClean="0">
                <a:solidFill>
                  <a:schemeClr val="bg1"/>
                </a:solidFill>
              </a:rPr>
              <a:t>compression.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12453</TotalTime>
  <Words>531</Words>
  <Application>Microsoft Office PowerPoint</Application>
  <PresentationFormat>On-screen Show (4:3)</PresentationFormat>
  <Paragraphs>101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Advisory Council of Faculty ACF  </vt:lpstr>
      <vt:lpstr>Advisory Council of Faculty (ACF)</vt:lpstr>
      <vt:lpstr>ACF Members</vt:lpstr>
      <vt:lpstr>ACF Members</vt:lpstr>
      <vt:lpstr>2011 – 2012 ACF Institutional Issues</vt:lpstr>
      <vt:lpstr>2011-2012 ACF Legislative Issues</vt:lpstr>
      <vt:lpstr>2011 – 2012 ACF HEPC and CCTCE Issues</vt:lpstr>
      <vt:lpstr>2011 – 2012 ACF HEPC and CCTCE Issues</vt:lpstr>
      <vt:lpstr>2011 – 2012 ACF HEPC and CCTCE Issues</vt:lpstr>
      <vt:lpstr>2011 – 2012 ACF HEPC and CCTCE Issues</vt:lpstr>
      <vt:lpstr>2011 – 2012 ACF HEPC and CCTCE Issues</vt:lpstr>
      <vt:lpstr>2011 – 2012 ACF HEPC and CCTCE Issues</vt:lpstr>
      <vt:lpstr>Questions, Comments, Concerns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Advisory Council of Faculty (ACF)</dc:title>
  <dc:creator>Chuck</dc:creator>
  <cp:lastModifiedBy>Ford</cp:lastModifiedBy>
  <cp:revision>70</cp:revision>
  <cp:lastPrinted>2011-10-18T20:42:23Z</cp:lastPrinted>
  <dcterms:created xsi:type="dcterms:W3CDTF">2010-07-27T18:49:16Z</dcterms:created>
  <dcterms:modified xsi:type="dcterms:W3CDTF">2011-11-30T15:06:42Z</dcterms:modified>
</cp:coreProperties>
</file>