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60" r:id="rId4"/>
    <p:sldId id="261" r:id="rId5"/>
    <p:sldId id="259" r:id="rId6"/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ynutter:Documents:ACF:2012%20salary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ynutter:Documents:ACF:2012%20salar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Sheet1!$K$23</c:f>
              <c:strCache>
                <c:ptCount val="1"/>
                <c:pt idx="0">
                  <c:v>WV avg</c:v>
                </c:pt>
              </c:strCache>
            </c:strRef>
          </c:tx>
          <c:invertIfNegative val="0"/>
          <c:cat>
            <c:strRef>
              <c:f>Sheet1!$J$24:$J$28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Sheet1!$K$24:$K$28</c:f>
              <c:numCache>
                <c:formatCode>#,##0</c:formatCode>
                <c:ptCount val="5"/>
                <c:pt idx="0">
                  <c:v>76326</c:v>
                </c:pt>
                <c:pt idx="1">
                  <c:v>80733</c:v>
                </c:pt>
                <c:pt idx="2">
                  <c:v>82225</c:v>
                </c:pt>
                <c:pt idx="3">
                  <c:v>83151</c:v>
                </c:pt>
                <c:pt idx="4">
                  <c:v>83147</c:v>
                </c:pt>
              </c:numCache>
            </c:numRef>
          </c:val>
        </c:ser>
        <c:ser>
          <c:idx val="1"/>
          <c:order val="1"/>
          <c:tx>
            <c:strRef>
              <c:f>Sheet1!$L$23</c:f>
              <c:strCache>
                <c:ptCount val="1"/>
                <c:pt idx="0">
                  <c:v>National avg</c:v>
                </c:pt>
              </c:strCache>
            </c:strRef>
          </c:tx>
          <c:invertIfNegative val="0"/>
          <c:cat>
            <c:strRef>
              <c:f>Sheet1!$J$24:$J$28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Sheet1!$L$24:$L$28</c:f>
              <c:numCache>
                <c:formatCode>#,##0</c:formatCode>
                <c:ptCount val="5"/>
                <c:pt idx="0">
                  <c:v>164987</c:v>
                </c:pt>
                <c:pt idx="1">
                  <c:v>177471</c:v>
                </c:pt>
                <c:pt idx="2">
                  <c:v>180288</c:v>
                </c:pt>
                <c:pt idx="3">
                  <c:v>179653</c:v>
                </c:pt>
                <c:pt idx="4">
                  <c:v>185166</c:v>
                </c:pt>
              </c:numCache>
            </c:numRef>
          </c:val>
        </c:ser>
        <c:ser>
          <c:idx val="2"/>
          <c:order val="2"/>
          <c:tx>
            <c:strRef>
              <c:f>Sheet1!$M$23</c:f>
              <c:strCache>
                <c:ptCount val="1"/>
                <c:pt idx="0">
                  <c:v>SREB</c:v>
                </c:pt>
              </c:strCache>
            </c:strRef>
          </c:tx>
          <c:invertIfNegative val="0"/>
          <c:cat>
            <c:strRef>
              <c:f>Sheet1!$J$24:$J$28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Sheet1!$M$24:$M$28</c:f>
              <c:numCache>
                <c:formatCode>General</c:formatCode>
                <c:ptCount val="5"/>
                <c:pt idx="0">
                  <c:v>99109</c:v>
                </c:pt>
                <c:pt idx="1">
                  <c:v>101920</c:v>
                </c:pt>
                <c:pt idx="2">
                  <c:v>102666</c:v>
                </c:pt>
                <c:pt idx="3" formatCode="_(* #,##0_);_(* \(#,##0\);_(* &quot;-&quot;??_);_(@_)">
                  <c:v>103212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41088"/>
        <c:axId val="34442624"/>
      </c:barChart>
      <c:catAx>
        <c:axId val="3444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442624"/>
        <c:crosses val="autoZero"/>
        <c:auto val="1"/>
        <c:lblAlgn val="ctr"/>
        <c:lblOffset val="100"/>
        <c:noMultiLvlLbl val="0"/>
      </c:catAx>
      <c:valAx>
        <c:axId val="34442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444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Sheet1!$J$35:$J$39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72704"/>
        <c:axId val="34474240"/>
      </c:lineChart>
      <c:catAx>
        <c:axId val="3447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34474240"/>
        <c:crosses val="autoZero"/>
        <c:auto val="1"/>
        <c:lblAlgn val="ctr"/>
        <c:lblOffset val="100"/>
        <c:noMultiLvlLbl val="0"/>
      </c:catAx>
      <c:valAx>
        <c:axId val="3447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72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7023-0B9D-1544-A77E-B3F82D09345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7911-01E1-A349-A649-8F011F0034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WV Faculty Salaries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Professor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95462" y="1417637"/>
          <a:ext cx="7119256" cy="462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Full Professor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1143000"/>
            <a:ext cx="67945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WV salaries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51050" y="1727200"/>
          <a:ext cx="5041900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Table of Inflation Rates by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169" y="1600200"/>
            <a:ext cx="321148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2005		3.4 </a:t>
            </a:r>
          </a:p>
          <a:p>
            <a:r>
              <a:rPr lang="en-US" dirty="0" smtClean="0"/>
              <a:t>2006		3.2 </a:t>
            </a:r>
          </a:p>
          <a:p>
            <a:r>
              <a:rPr lang="en-US" dirty="0" smtClean="0"/>
              <a:t>2007		2.8</a:t>
            </a:r>
          </a:p>
          <a:p>
            <a:r>
              <a:rPr lang="en-US" dirty="0" smtClean="0"/>
              <a:t>2008		3.8</a:t>
            </a:r>
          </a:p>
          <a:p>
            <a:r>
              <a:rPr lang="en-US" dirty="0" smtClean="0"/>
              <a:t>2009		-0.4</a:t>
            </a:r>
          </a:p>
          <a:p>
            <a:r>
              <a:rPr lang="en-US" dirty="0" smtClean="0"/>
              <a:t>2010		1.6</a:t>
            </a:r>
          </a:p>
          <a:p>
            <a:r>
              <a:rPr lang="en-US" dirty="0" smtClean="0"/>
              <a:t>2011		3.2 %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6459"/>
            <a:ext cx="7772400" cy="1470025"/>
          </a:xfrm>
        </p:spPr>
        <p:txBody>
          <a:bodyPr/>
          <a:lstStyle/>
          <a:p>
            <a:r>
              <a:rPr lang="en-US" b="1" dirty="0" smtClean="0"/>
              <a:t>Historical US Inflation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2724"/>
            <a:ext cx="6400800" cy="336663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Annual Inflation Rates</a:t>
            </a:r>
            <a:br>
              <a:rPr lang="en-US" dirty="0" smtClean="0"/>
            </a:br>
            <a:r>
              <a:rPr lang="en-US" dirty="0" smtClean="0"/>
              <a:t>Last Month                                       -1.8%</a:t>
            </a:r>
            <a:br>
              <a:rPr lang="en-US" dirty="0" smtClean="0"/>
            </a:br>
            <a:r>
              <a:rPr lang="en-US" dirty="0" smtClean="0"/>
              <a:t>Last Year . . . . . . . . . . . . . . . . . . . .   1.7%</a:t>
            </a:r>
            <a:br>
              <a:rPr lang="en-US" dirty="0" smtClean="0"/>
            </a:br>
            <a:r>
              <a:rPr lang="en-US" dirty="0" smtClean="0"/>
              <a:t>Last 5 Years                                         2.2%</a:t>
            </a:r>
            <a:br>
              <a:rPr lang="en-US" dirty="0" smtClean="0"/>
            </a:br>
            <a:r>
              <a:rPr lang="en-US" dirty="0" smtClean="0"/>
              <a:t>Last 10 Years . . . . . . . . . . . . . . . . .   2.5%</a:t>
            </a:r>
            <a:br>
              <a:rPr lang="en-US" dirty="0" smtClean="0"/>
            </a:br>
            <a:r>
              <a:rPr lang="en-US" dirty="0" smtClean="0"/>
              <a:t>Last 20 Years                                       2.5%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Thus typical is 2.5%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536" y="1917152"/>
            <a:ext cx="7238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http://www.forecast-chart.com/forecast-inflation-rate.html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U.S. Inflation Rate Forecast</a:t>
            </a:r>
            <a:br>
              <a:rPr lang="en-US" b="1" dirty="0" smtClean="0"/>
            </a:br>
            <a:r>
              <a:rPr lang="en-US" sz="2222" dirty="0" smtClean="0"/>
              <a:t>Year Over Year Change in Consumer Price Index Percent</a:t>
            </a:r>
            <a:br>
              <a:rPr lang="en-US" sz="2222" dirty="0" smtClean="0"/>
            </a:br>
            <a:r>
              <a:rPr lang="en-US" sz="1778" dirty="0" smtClean="0"/>
              <a:t>http://</a:t>
            </a:r>
            <a:r>
              <a:rPr lang="en-US" sz="1778" dirty="0" err="1" smtClean="0"/>
              <a:t>www.forecasts.org/inflation.htm</a:t>
            </a:r>
            <a:endParaRPr lang="en-US" sz="1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Month 	Date 			</a:t>
            </a:r>
            <a:r>
              <a:rPr lang="en-US" b="1" dirty="0" smtClean="0"/>
              <a:t>Forecast %</a:t>
            </a:r>
            <a:endParaRPr lang="en-US" dirty="0" smtClean="0"/>
          </a:p>
          <a:p>
            <a:r>
              <a:rPr lang="en-US" b="1" dirty="0" smtClean="0"/>
              <a:t>0			</a:t>
            </a:r>
            <a:r>
              <a:rPr lang="en-US" dirty="0" smtClean="0"/>
              <a:t>Jun 2012 	</a:t>
            </a:r>
            <a:r>
              <a:rPr lang="en-US" b="1" dirty="0" smtClean="0"/>
              <a:t>1.68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			Jul 2012 		</a:t>
            </a:r>
            <a:r>
              <a:rPr lang="en-US" b="1" dirty="0" smtClean="0"/>
              <a:t>1.5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			Aug 2012 	</a:t>
            </a:r>
            <a:r>
              <a:rPr lang="en-US" b="1" dirty="0" smtClean="0"/>
              <a:t>1.6</a:t>
            </a:r>
            <a:r>
              <a:rPr lang="en-US" dirty="0" smtClean="0"/>
              <a:t> </a:t>
            </a:r>
          </a:p>
          <a:p>
            <a:r>
              <a:rPr lang="en-US" dirty="0" smtClean="0"/>
              <a:t>3 			Sep 2012 	</a:t>
            </a:r>
            <a:r>
              <a:rPr lang="en-US" b="1" dirty="0" smtClean="0"/>
              <a:t>1.8</a:t>
            </a:r>
            <a:r>
              <a:rPr lang="en-US" dirty="0" smtClean="0"/>
              <a:t> </a:t>
            </a:r>
          </a:p>
          <a:p>
            <a:r>
              <a:rPr lang="en-US" dirty="0" smtClean="0"/>
              <a:t>4 			Oct 2012 	</a:t>
            </a:r>
            <a:r>
              <a:rPr lang="en-US" b="1" dirty="0" smtClean="0"/>
              <a:t>2.2</a:t>
            </a:r>
            <a:r>
              <a:rPr lang="en-US" dirty="0" smtClean="0"/>
              <a:t> </a:t>
            </a:r>
          </a:p>
          <a:p>
            <a:r>
              <a:rPr lang="en-US" dirty="0" smtClean="0"/>
              <a:t>5 			Nov 2012 	</a:t>
            </a:r>
            <a:r>
              <a:rPr lang="en-US" b="1" dirty="0" smtClean="0"/>
              <a:t>2.5</a:t>
            </a:r>
            <a:r>
              <a:rPr lang="en-US" dirty="0" smtClean="0"/>
              <a:t> </a:t>
            </a:r>
          </a:p>
          <a:p>
            <a:r>
              <a:rPr lang="en-US" dirty="0" smtClean="0"/>
              <a:t>6 			Dec 2012 	</a:t>
            </a:r>
            <a:r>
              <a:rPr lang="en-US" b="1" dirty="0" smtClean="0"/>
              <a:t>3.1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162" dirty="0" smtClean="0"/>
              <a:t>Updated Tuesday, July 17, 2012</a:t>
            </a:r>
            <a:endParaRPr lang="en-US" sz="2162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WV Faculty Salaries Proposal</vt:lpstr>
      <vt:lpstr>Full Professor</vt:lpstr>
      <vt:lpstr>Full Professor</vt:lpstr>
      <vt:lpstr>WV salaries</vt:lpstr>
      <vt:lpstr>Table of Inflation Rates by Year</vt:lpstr>
      <vt:lpstr>Historical US Inflation Rate</vt:lpstr>
      <vt:lpstr>U.S. Inflation Rate Forecast Year Over Year Change in Consumer Price Index Percent http://www.forecasts.org/inflation.htm</vt:lpstr>
    </vt:vector>
  </TitlesOfParts>
  <Company>West Virginia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US Inflation Rate</dc:title>
  <dc:creator>Roy Nutter</dc:creator>
  <cp:lastModifiedBy>Ford</cp:lastModifiedBy>
  <cp:revision>3</cp:revision>
  <dcterms:created xsi:type="dcterms:W3CDTF">2012-08-09T00:07:05Z</dcterms:created>
  <dcterms:modified xsi:type="dcterms:W3CDTF">2012-09-25T20:30:19Z</dcterms:modified>
</cp:coreProperties>
</file>