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C1B04F-74DF-4087-82D2-413C61925E55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BDBDD9-112E-4C08-A4DF-F6DCAC78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Lucida Calligraphy" pitchFamily="66" charset="0"/>
              </a:rPr>
              <a:t/>
            </a:r>
            <a:br>
              <a:rPr lang="en-US" sz="2800" dirty="0" smtClean="0">
                <a:latin typeface="Lucida Calligraphy" pitchFamily="66" charset="0"/>
              </a:rPr>
            </a:br>
            <a:r>
              <a:rPr lang="en-US" sz="2800" dirty="0" smtClean="0">
                <a:latin typeface="Lucida Calligraphy" pitchFamily="66" charset="0"/>
              </a:rPr>
              <a:t/>
            </a:r>
            <a:br>
              <a:rPr lang="en-US" sz="2800" dirty="0" smtClean="0">
                <a:latin typeface="Lucida Calligraphy" pitchFamily="66" charset="0"/>
              </a:rPr>
            </a:br>
            <a:endParaRPr lang="en-US" sz="2800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3048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46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Elephant" pitchFamily="18" charset="0"/>
              </a:rPr>
              <a:t>The Advisory Council of Faculty (AC</a:t>
            </a:r>
            <a:r>
              <a:rPr lang="en-US" sz="2400" b="0" i="1" dirty="0" smtClean="0">
                <a:latin typeface="Elephant" pitchFamily="18" charset="0"/>
              </a:rPr>
              <a:t>F)</a:t>
            </a:r>
            <a:br>
              <a:rPr lang="en-US" sz="2400" b="0" i="1" dirty="0" smtClean="0">
                <a:latin typeface="Elephant" pitchFamily="18" charset="0"/>
              </a:rPr>
            </a:br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r>
              <a:rPr lang="en-US" i="1" dirty="0" smtClean="0">
                <a:latin typeface="Lucida Calligraphy" pitchFamily="66" charset="0"/>
              </a:rPr>
              <a:t>“</a:t>
            </a:r>
            <a:r>
              <a:rPr lang="en-US" sz="2400" i="1" dirty="0" smtClean="0">
                <a:latin typeface="Lucida Calligraphy" pitchFamily="66" charset="0"/>
              </a:rPr>
              <a:t>Creating a Culture for Student Success”</a:t>
            </a:r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endParaRPr lang="en-US" dirty="0"/>
          </a:p>
        </p:txBody>
      </p:sp>
      <p:pic>
        <p:nvPicPr>
          <p:cNvPr id="5" name="Picture 4" descr="1333565281_m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7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586740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Marcello R. Napolitano, Benjamin M. </a:t>
            </a:r>
            <a:r>
              <a:rPr lang="en-US" sz="1000" b="1" dirty="0" err="1" smtClean="0"/>
              <a:t>Statler</a:t>
            </a:r>
            <a:r>
              <a:rPr lang="en-US" sz="1000" b="1" dirty="0" smtClean="0"/>
              <a:t>, College of Engineering and Mineral Resources, WVU</a:t>
            </a:r>
          </a:p>
          <a:p>
            <a:pPr algn="ctr"/>
            <a:r>
              <a:rPr lang="en-US" sz="1000" b="1" dirty="0" smtClean="0"/>
              <a:t>2012 West Virginia Professor of the Year, WV Merit Foundation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14399" y="618546"/>
            <a:ext cx="73152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cost is high . . . but so are the stakes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so what can we do?  What can the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Legislature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do to help us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accomplish even more?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gPreview" descr="academics,education,graduation caps,graduations,mortarboards,Photographs,special occasi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44957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707275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2012-13 Higher Education Faculty Issues: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“Creating a Culture for Student Success”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90600" y="354154"/>
            <a:ext cx="74676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/>
              <a:buChar char="¨"/>
            </a:pPr>
            <a:r>
              <a:rPr lang="en-US" sz="2400" dirty="0" smtClean="0"/>
              <a:t>Provide a systematic funding mechanism for faculty salary raises and address the problem of salary compression in order to </a:t>
            </a:r>
            <a:r>
              <a:rPr lang="en-US" sz="2400" b="1" dirty="0" smtClean="0"/>
              <a:t>return</a:t>
            </a:r>
            <a:r>
              <a:rPr lang="en-US" sz="2400" dirty="0" smtClean="0"/>
              <a:t> West Virginia from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among SREB states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 descr="C:\Windows\System32\config\systemprofile\AppData\Local\Microsoft\Windows\Temporary Internet Files\Content.IE5\NMP_20101111_0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2012-13 Higher Education Faculty Issues: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“Creating a Culture for Student Success”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9600" y="520312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¨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ym typeface="Symbo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ym typeface="Symbol"/>
              </a:rPr>
              <a:t></a:t>
            </a:r>
            <a:r>
              <a:rPr lang="en-US" sz="2400" dirty="0" smtClean="0"/>
              <a:t>Provide a systematic funding mechanism for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      capital projects, deferred maintenance, and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      Higher Education initiatives mandated by the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      Legislature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¨"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¨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074" name="Picture 2" descr="Campus Imag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4876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2012-13 Higher Education Faculty Issues: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“Creating a Culture for Student Success”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19200" y="2578980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Symbol"/>
              <a:buChar char="¨"/>
            </a:pPr>
            <a:r>
              <a:rPr lang="en-US" sz="2400" dirty="0" smtClean="0"/>
              <a:t>Amend code limiting 20%Tenured CTC faculty to 30%.</a:t>
            </a: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¨"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 descr="C:\Windows\System32\config\systemprofile\AppData\Local\Microsoft\Windows\Temporary Internet Files\Content.IE5\NMP_20101111_0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2671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 descr="acf"/>
          <p:cNvPicPr>
            <a:picLocks noChangeAspect="1" noChangeArrowheads="1"/>
          </p:cNvPicPr>
          <p:nvPr/>
        </p:nvPicPr>
        <p:blipFill>
          <a:blip r:embed="rId2" cstate="print"/>
          <a:srcRect l="4347"/>
          <a:stretch>
            <a:fillRect/>
          </a:stretch>
        </p:blipFill>
        <p:spPr bwMode="auto">
          <a:xfrm>
            <a:off x="685800" y="381000"/>
            <a:ext cx="7467600" cy="251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—providing </a:t>
            </a:r>
            <a:r>
              <a:rPr lang="en-US" sz="2000" b="1" dirty="0">
                <a:latin typeface="Lucida Calligraphy" pitchFamily="66" charset="0"/>
              </a:rPr>
              <a:t>a voice for 4,189 full-time and 1,961 part-time HEPC faculty and 558 full-time  and 1,082 part-time CTCS </a:t>
            </a:r>
            <a:r>
              <a:rPr lang="en-US" sz="2000" b="1" dirty="0" smtClean="0">
                <a:latin typeface="Lucida Calligraphy" pitchFamily="66" charset="0"/>
              </a:rPr>
              <a:t>faculty, in order to make West Virginia Higher Education better!</a:t>
            </a:r>
            <a:endParaRPr lang="en-US" sz="20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Higher </a:t>
            </a:r>
            <a:r>
              <a:rPr lang="en-US" sz="3200" b="1" dirty="0">
                <a:latin typeface="Lucida Calligraphy" pitchFamily="66" charset="0"/>
              </a:rPr>
              <a:t>Education Faculty </a:t>
            </a:r>
            <a:r>
              <a:rPr lang="en-US" sz="3200" b="1" dirty="0" smtClean="0">
                <a:latin typeface="Lucida Calligraphy" pitchFamily="66" charset="0"/>
              </a:rPr>
              <a:t> Are Committed </a:t>
            </a:r>
            <a:r>
              <a:rPr lang="en-US" sz="3200" b="1" dirty="0">
                <a:latin typeface="Lucida Calligraphy" pitchFamily="66" charset="0"/>
              </a:rPr>
              <a:t>to </a:t>
            </a:r>
            <a:r>
              <a:rPr lang="en-US" sz="3200" b="1" dirty="0" smtClean="0">
                <a:latin typeface="Lucida Calligraphy" pitchFamily="66" charset="0"/>
              </a:rPr>
              <a:t>Serve:</a:t>
            </a:r>
          </a:p>
          <a:p>
            <a:endParaRPr lang="en-US" sz="2000" dirty="0">
              <a:latin typeface="Lucida Calligraphy" pitchFamily="66" charset="0"/>
            </a:endParaRPr>
          </a:p>
          <a:p>
            <a:r>
              <a:rPr lang="en-US" sz="2400" b="1" dirty="0"/>
              <a:t>• </a:t>
            </a:r>
            <a:r>
              <a:rPr lang="en-US" sz="2400" dirty="0"/>
              <a:t>our students through the development of quality </a:t>
            </a:r>
            <a:r>
              <a:rPr lang="en-US" sz="2400" dirty="0" smtClean="0"/>
              <a:t>academic programs and delivery </a:t>
            </a:r>
            <a:r>
              <a:rPr lang="en-US" sz="2400" dirty="0"/>
              <a:t>of quality instruction;</a:t>
            </a:r>
          </a:p>
          <a:p>
            <a:r>
              <a:rPr lang="en-US" sz="2400" b="1" dirty="0"/>
              <a:t>• </a:t>
            </a:r>
            <a:r>
              <a:rPr lang="en-US" sz="2400" dirty="0"/>
              <a:t>our institutions through instruction, professional </a:t>
            </a:r>
            <a:r>
              <a:rPr lang="en-US" sz="2400" dirty="0" smtClean="0"/>
              <a:t>development, research and scholarship</a:t>
            </a:r>
            <a:r>
              <a:rPr lang="en-US" sz="2400" dirty="0"/>
              <a:t>, and direct service;</a:t>
            </a:r>
          </a:p>
          <a:p>
            <a:r>
              <a:rPr lang="en-US" sz="2400" b="1" dirty="0" smtClean="0"/>
              <a:t>• </a:t>
            </a:r>
            <a:r>
              <a:rPr lang="en-US" sz="2400" dirty="0"/>
              <a:t>our local communities through instruction and programs that </a:t>
            </a:r>
            <a:r>
              <a:rPr lang="en-US" sz="2400" dirty="0" smtClean="0"/>
              <a:t>bring economic </a:t>
            </a:r>
            <a:r>
              <a:rPr lang="en-US" sz="2400" dirty="0"/>
              <a:t>growth, cultural and artistic events, </a:t>
            </a:r>
            <a:r>
              <a:rPr lang="en-US" sz="2400" dirty="0" smtClean="0"/>
              <a:t>business and educational </a:t>
            </a:r>
            <a:r>
              <a:rPr lang="en-US" sz="2400" dirty="0"/>
              <a:t>partnerships, and research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Windows\System32\config\systemprofile\AppData\Local\Microsoft\Windows\Temporary Internet Files\Content.IE5\GTS 2012 Photo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9934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Twentieth Annual Great Teachers Seminar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North Bend State Park, June 2012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9144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Lucida Calligraphy" pitchFamily="66" charset="0"/>
              </a:rPr>
              <a:t>2012-13 </a:t>
            </a:r>
            <a:r>
              <a:rPr lang="en-US" sz="3600" b="1" i="1" dirty="0" smtClean="0">
                <a:latin typeface="Lucida Calligraphy" pitchFamily="66" charset="0"/>
              </a:rPr>
              <a:t> WV Advisory </a:t>
            </a:r>
            <a:r>
              <a:rPr lang="en-US" sz="3600" b="1" i="1" dirty="0">
                <a:latin typeface="Lucida Calligraphy" pitchFamily="66" charset="0"/>
              </a:rPr>
              <a:t>Council of Faculty </a:t>
            </a:r>
            <a:endParaRPr lang="en-US" sz="36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084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Faculty Achievements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71600" y="1440985"/>
            <a:ext cx="6400800" cy="488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¨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Curricular Reform: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Review &amp; Revision of General Studies (Core Programs) Accomplished at </a:t>
            </a:r>
            <a:r>
              <a:rPr lang="en-US" sz="2000" b="1" u="sng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nstitutions: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Shepherd University, New River CTC, Southern CTC,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Bridgemont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CTC, West Liberty University, WVU School of Osteopathic Medicine (2-yr curriculum);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Review &amp; Revision of Majors Accomplished at </a:t>
            </a:r>
            <a:r>
              <a:rPr lang="en-US" sz="2000" b="1" u="sng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our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Institutions: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Shepherd University, WV Northern CTC, Potomac State College of WVU, West Liberty University;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Review and Revision of Curriculum in Progress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at </a:t>
            </a:r>
            <a:r>
              <a:rPr lang="en-US" sz="2000" u="sng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wenty-three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Institutions.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/>
                <a:ea typeface="Times New Roman" pitchFamily="18" charset="0"/>
                <a:cs typeface="Arial" pitchFamily="34" charset="0"/>
                <a:sym typeface="Symbol" pitchFamily="18" charset="2"/>
              </a:rPr>
              <a:t>—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ACF Report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Achieving the SREB “No Time to Waste”: 120-Hr. Curriculum</a:t>
            </a:r>
            <a:endParaRPr lang="en-US" sz="3200" b="1" dirty="0">
              <a:latin typeface="Lucida Calligraphy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600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Lucida Calligraphy" pitchFamily="66" charset="0"/>
              </a:rPr>
              <a:t>Faculty </a:t>
            </a:r>
            <a:r>
              <a:rPr lang="en-US" sz="2400" b="1" dirty="0">
                <a:latin typeface="Lucida Calligraphy" pitchFamily="66" charset="0"/>
              </a:rPr>
              <a:t>Ownership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Lucida Calligraphy" pitchFamily="66" charset="0"/>
              </a:rPr>
              <a:t>Administrative </a:t>
            </a:r>
            <a:r>
              <a:rPr lang="en-US" sz="2400" b="1" dirty="0">
                <a:latin typeface="Lucida Calligraphy" pitchFamily="66" charset="0"/>
              </a:rPr>
              <a:t>Support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400" b="1" dirty="0" smtClean="0">
                <a:latin typeface="Lucida Calligraphy" pitchFamily="66" charset="0"/>
              </a:rPr>
              <a:t>3</a:t>
            </a:r>
            <a:r>
              <a:rPr lang="en-US" sz="2400" b="1" dirty="0">
                <a:latin typeface="Lucida Calligraphy" pitchFamily="66" charset="0"/>
              </a:rPr>
              <a:t>.  A Plan</a:t>
            </a:r>
            <a:endParaRPr lang="en-US" sz="2400" b="1" i="1" dirty="0">
              <a:latin typeface="Lucida Calligraphy" pitchFamily="66" charset="0"/>
            </a:endParaRPr>
          </a:p>
        </p:txBody>
      </p:sp>
      <p:pic>
        <p:nvPicPr>
          <p:cNvPr id="4" name="Picture 3" descr="http://www.shepherd.edu/university/about/about.jpg"/>
          <p:cNvPicPr/>
          <p:nvPr/>
        </p:nvPicPr>
        <p:blipFill>
          <a:blip r:embed="rId2" cstate="print"/>
          <a:srcRect l="-9478" r="-9478"/>
          <a:stretch>
            <a:fillRect/>
          </a:stretch>
        </p:blipFill>
        <p:spPr bwMode="auto">
          <a:xfrm>
            <a:off x="685800" y="2895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3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1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/>
              <a:t>Curricular Reform </a:t>
            </a:r>
            <a:r>
              <a:rPr lang="en-US" sz="2000" b="1" dirty="0" smtClean="0"/>
              <a:t>at One 4-Year Institution </a:t>
            </a:r>
            <a:r>
              <a:rPr lang="en-US" sz="2000" b="1" dirty="0"/>
              <a:t>R</a:t>
            </a:r>
            <a:r>
              <a:rPr lang="en-US" sz="2000" b="1" dirty="0" smtClean="0"/>
              <a:t>equired: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Reform of Majors &amp; Minors: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• </a:t>
            </a:r>
            <a:r>
              <a:rPr lang="en-US" sz="2000" dirty="0" smtClean="0"/>
              <a:t>Standardizing </a:t>
            </a:r>
            <a:r>
              <a:rPr lang="en-US" sz="2000" dirty="0"/>
              <a:t>requirements for majors </a:t>
            </a:r>
            <a:r>
              <a:rPr lang="en-US" sz="2000" dirty="0" smtClean="0"/>
              <a:t>within </a:t>
            </a:r>
            <a:r>
              <a:rPr lang="en-US" sz="2000" dirty="0"/>
              <a:t>a range of 42-50 </a:t>
            </a:r>
            <a:r>
              <a:rPr lang="en-US" sz="2000" dirty="0" smtClean="0"/>
              <a:t>credits; </a:t>
            </a:r>
            <a:r>
              <a:rPr lang="en-US" sz="2000" dirty="0"/>
              <a:t>(except where licensing requires additional hours</a:t>
            </a:r>
            <a:r>
              <a:rPr lang="en-US" sz="2000" dirty="0" smtClean="0"/>
              <a:t>);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• </a:t>
            </a:r>
            <a:r>
              <a:rPr lang="en-US" sz="2000" dirty="0" smtClean="0"/>
              <a:t>Reviewing all required </a:t>
            </a:r>
            <a:r>
              <a:rPr lang="en-US" sz="2000" dirty="0"/>
              <a:t>minors </a:t>
            </a:r>
            <a:r>
              <a:rPr lang="en-US" sz="2000" dirty="0" smtClean="0"/>
              <a:t>(15-18 hr</a:t>
            </a:r>
            <a:r>
              <a:rPr lang="en-US" sz="2000" dirty="0"/>
              <a:t>. minors</a:t>
            </a:r>
            <a:r>
              <a:rPr lang="en-US" sz="2000" dirty="0" smtClean="0"/>
              <a:t>);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• </a:t>
            </a:r>
            <a:r>
              <a:rPr lang="en-US" sz="2000" dirty="0" smtClean="0"/>
              <a:t>Re-visioning general </a:t>
            </a:r>
            <a:r>
              <a:rPr lang="en-US" sz="2000" dirty="0"/>
              <a:t>education courses in </a:t>
            </a:r>
            <a:r>
              <a:rPr lang="en-US" sz="2000" dirty="0" smtClean="0"/>
              <a:t>majors and requiring first-year experiences, writing intensive courses in all majors, and capstones</a:t>
            </a:r>
            <a:r>
              <a:rPr lang="en-US" sz="2000" dirty="0"/>
              <a:t> for all </a:t>
            </a:r>
            <a:r>
              <a:rPr lang="en-US" sz="2000" dirty="0" smtClean="0"/>
              <a:t>students.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General (Core) Education </a:t>
            </a:r>
            <a:r>
              <a:rPr lang="en-US" sz="2000" b="1" dirty="0"/>
              <a:t>Reforms</a:t>
            </a:r>
            <a:r>
              <a:rPr lang="en-US" sz="2000" b="1" dirty="0" smtClean="0"/>
              <a:t>:</a:t>
            </a:r>
          </a:p>
          <a:p>
            <a:pPr marL="0" lvl="1">
              <a:lnSpc>
                <a:spcPct val="80000"/>
              </a:lnSpc>
              <a:defRPr/>
            </a:pPr>
            <a:r>
              <a:rPr lang="en-US" sz="2000" b="1" dirty="0" smtClean="0"/>
              <a:t>      • </a:t>
            </a:r>
            <a:r>
              <a:rPr lang="en-US" sz="2000" dirty="0" smtClean="0"/>
              <a:t>Aligning requirements with AAC&amp;U “LEAP” standards;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• </a:t>
            </a:r>
            <a:r>
              <a:rPr lang="en-US" sz="2000" dirty="0" smtClean="0"/>
              <a:t>Reducing </a:t>
            </a:r>
            <a:r>
              <a:rPr lang="en-US" sz="2000" dirty="0"/>
              <a:t>requirements to 42 </a:t>
            </a:r>
            <a:r>
              <a:rPr lang="en-US" sz="2000" dirty="0" smtClean="0"/>
              <a:t>credits;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r>
              <a:rPr lang="en-US" sz="2000" b="1" dirty="0" smtClean="0"/>
              <a:t>• </a:t>
            </a:r>
            <a:r>
              <a:rPr lang="en-US" sz="2000" dirty="0" smtClean="0"/>
              <a:t>Suggesting </a:t>
            </a:r>
            <a:r>
              <a:rPr lang="en-US" sz="2000" dirty="0"/>
              <a:t>30 credits first two years, 12 credits last </a:t>
            </a:r>
            <a:r>
              <a:rPr lang="en-US" sz="2000" dirty="0" smtClean="0"/>
              <a:t>two. 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4572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Lucida Calligraphy" pitchFamily="66" charset="0"/>
              </a:rPr>
              <a:t>Increasing Retention and Reducing Hours to Graduation or Degree Completion                              </a:t>
            </a:r>
            <a:r>
              <a:rPr lang="en-US" sz="2400" b="1" dirty="0" smtClean="0">
                <a:latin typeface="Lucida Calligraphy" pitchFamily="66" charset="0"/>
              </a:rPr>
              <a:t>(120/60 Hour SREB Curricular Recommendation)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56388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As a result, </a:t>
            </a:r>
            <a:r>
              <a:rPr lang="en-US" sz="1600" b="1" u="sng" dirty="0" smtClean="0"/>
              <a:t>sixty-two students </a:t>
            </a:r>
            <a:r>
              <a:rPr lang="en-US" sz="1600" b="1" dirty="0" smtClean="0"/>
              <a:t>were able to graduate early, saving each student on average $4,300, for a total saving of $369,000!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350234"/>
            <a:ext cx="8991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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52,478 Full-time Equivalent (FTE) Undergraduate 		Enrollment, 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6.6% 5-year increase;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3,190 Community College Degrees,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10.9% 5-year 			increase</a:t>
            </a:r>
            <a:r>
              <a:rPr lang="en-US" dirty="0"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8,412 Skill Set Certificates Awarded,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34.2% 5-year 		increase</a:t>
            </a:r>
            <a:r>
              <a:rPr lang="en-US" dirty="0"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2,949 Associate’s Degrees in 2010,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42.7% 10-year 			increase;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8,583 Bachelor’s Degrees in 2010,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15.5% 10-year 			increase;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2,694 Master’s Degrees in 2010, a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28.6% 10-year 			increase;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715 Doctor’s Degrees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in Professional Practice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Awarded in 2010;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19,794 Adult Learners in Higher Education, 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7.7%       		5-year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increase;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$208,881,286.00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in Research Grants in 2010.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84548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WV Higher Education Faculty have accomplished the following: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628273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Elephan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Elephan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And Yet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aseline="0" dirty="0">
              <a:latin typeface="Elephan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”West Virginia ranks 15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 among the 16 SREB states in faculty salaries, which is two places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below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 its ranking a year earlier.”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—HEPC/CCTCE 2011 “Report Card”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999896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Elephant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Elephant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Elephant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At the same time . . 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Elephant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Only 17% of WV students enrolled in the 9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grade will earn a two- or four-year college degree within ten years,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[and] 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 2018, 49% of the jobs in WV will require education and/or training beyond high school.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Elephant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—May 2012 WV College Completion Task Force, “Educating West Virginia Is Everyone’s Business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658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Shepherd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Advisory Council of Faculty (ACF)  “Creating a Culture for Student Success”</dc:title>
  <dc:creator>SSHURBUT</dc:creator>
  <cp:lastModifiedBy>Ford</cp:lastModifiedBy>
  <cp:revision>37</cp:revision>
  <dcterms:created xsi:type="dcterms:W3CDTF">2012-09-22T16:32:00Z</dcterms:created>
  <dcterms:modified xsi:type="dcterms:W3CDTF">2012-10-29T15:12:43Z</dcterms:modified>
</cp:coreProperties>
</file>